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4" r:id="rId5"/>
    <p:sldId id="262" r:id="rId6"/>
    <p:sldId id="258" r:id="rId7"/>
    <p:sldId id="259" r:id="rId8"/>
    <p:sldId id="260" r:id="rId9"/>
    <p:sldId id="270" r:id="rId10"/>
    <p:sldId id="271" r:id="rId11"/>
    <p:sldId id="263" r:id="rId12"/>
    <p:sldId id="261" r:id="rId13"/>
    <p:sldId id="268" r:id="rId14"/>
    <p:sldId id="264" r:id="rId15"/>
    <p:sldId id="265" r:id="rId16"/>
    <p:sldId id="266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BF1B-62DD-41E4-B269-335BB53ACFAF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8DA2-8B64-4651-99F0-75324E102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16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BF1B-62DD-41E4-B269-335BB53ACFAF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8DA2-8B64-4651-99F0-75324E102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9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BF1B-62DD-41E4-B269-335BB53ACFAF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8DA2-8B64-4651-99F0-75324E102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16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BF1B-62DD-41E4-B269-335BB53ACFAF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8DA2-8B64-4651-99F0-75324E102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92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BF1B-62DD-41E4-B269-335BB53ACFAF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8DA2-8B64-4651-99F0-75324E102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59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BF1B-62DD-41E4-B269-335BB53ACFAF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8DA2-8B64-4651-99F0-75324E102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66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BF1B-62DD-41E4-B269-335BB53ACFAF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8DA2-8B64-4651-99F0-75324E102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8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BF1B-62DD-41E4-B269-335BB53ACFAF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8DA2-8B64-4651-99F0-75324E102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94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BF1B-62DD-41E4-B269-335BB53ACFAF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8DA2-8B64-4651-99F0-75324E102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67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BF1B-62DD-41E4-B269-335BB53ACFAF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8DA2-8B64-4651-99F0-75324E102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BF1B-62DD-41E4-B269-335BB53ACFAF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8DA2-8B64-4651-99F0-75324E102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25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CBF1B-62DD-41E4-B269-335BB53ACFAF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88DA2-8B64-4651-99F0-75324E102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6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peter.lin@stevens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Quantitative Finance Career: Now and Beyond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NTHU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47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Path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Positions</a:t>
            </a:r>
          </a:p>
          <a:p>
            <a:pPr lvl="1"/>
            <a:r>
              <a:rPr lang="en-US" dirty="0" smtClean="0"/>
              <a:t>Analyst, Associate, Director, Head, CEO</a:t>
            </a:r>
          </a:p>
          <a:p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Sales &amp; Trading</a:t>
            </a:r>
          </a:p>
          <a:p>
            <a:pPr lvl="1"/>
            <a:r>
              <a:rPr lang="en-US" dirty="0" smtClean="0"/>
              <a:t>Research</a:t>
            </a:r>
          </a:p>
          <a:p>
            <a:pPr lvl="1"/>
            <a:r>
              <a:rPr lang="en-US" dirty="0" smtClean="0"/>
              <a:t>Analytics</a:t>
            </a:r>
          </a:p>
          <a:p>
            <a:pPr lvl="1"/>
            <a:r>
              <a:rPr lang="en-US" dirty="0" smtClean="0"/>
              <a:t>Risk Management</a:t>
            </a:r>
          </a:p>
          <a:p>
            <a:pPr lvl="1"/>
            <a:r>
              <a:rPr lang="en-US" dirty="0" smtClean="0"/>
              <a:t>Finance</a:t>
            </a:r>
          </a:p>
          <a:p>
            <a:r>
              <a:rPr lang="en-US" dirty="0" smtClean="0"/>
              <a:t>Locations</a:t>
            </a:r>
          </a:p>
          <a:p>
            <a:endParaRPr lang="en-US" dirty="0"/>
          </a:p>
        </p:txBody>
      </p:sp>
      <p:pic>
        <p:nvPicPr>
          <p:cNvPr id="2050" name="Picture 2" descr="https://g.foolcdn.com/editorial/images/103916/young_money_large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66674"/>
            <a:ext cx="5181600" cy="306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51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nd beyond…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Quantitative Finance Career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70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Finance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Buy Side (and others)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Portfolio Management</a:t>
            </a:r>
          </a:p>
          <a:p>
            <a:r>
              <a:rPr lang="en-US" dirty="0" smtClean="0"/>
              <a:t>Proprietary Trading</a:t>
            </a:r>
          </a:p>
          <a:p>
            <a:r>
              <a:rPr lang="en-US" dirty="0" smtClean="0"/>
              <a:t>Risk Management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Sell Side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Derivatives Pricing</a:t>
            </a:r>
          </a:p>
          <a:p>
            <a:r>
              <a:rPr lang="en-US" dirty="0" smtClean="0"/>
              <a:t>Hedging </a:t>
            </a:r>
          </a:p>
          <a:p>
            <a:r>
              <a:rPr lang="en-US" dirty="0" smtClean="0"/>
              <a:t>Underwriting</a:t>
            </a:r>
          </a:p>
          <a:p>
            <a:r>
              <a:rPr lang="en-US" dirty="0" smtClean="0"/>
              <a:t>Investment Banking</a:t>
            </a:r>
          </a:p>
          <a:p>
            <a:r>
              <a:rPr lang="en-US" dirty="0" smtClean="0"/>
              <a:t>Risk Management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3137132">
            <a:off x="76608" y="3572887"/>
            <a:ext cx="58123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Financial Analytics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 rot="3168629">
            <a:off x="4783505" y="3697918"/>
            <a:ext cx="64480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Financial Engineering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7537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Skill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Programming, Databases, Systems</a:t>
            </a:r>
          </a:p>
          <a:p>
            <a:r>
              <a:rPr lang="en-US" dirty="0" smtClean="0"/>
              <a:t>Cloud Computing</a:t>
            </a:r>
          </a:p>
          <a:p>
            <a:r>
              <a:rPr lang="en-US" dirty="0" smtClean="0"/>
              <a:t>Distributed/Mobile Computing</a:t>
            </a:r>
          </a:p>
          <a:p>
            <a:r>
              <a:rPr lang="en-US" dirty="0" smtClean="0"/>
              <a:t>Machine Learning/Statistical Modeling</a:t>
            </a:r>
          </a:p>
          <a:p>
            <a:r>
              <a:rPr lang="en-US" dirty="0" smtClean="0"/>
              <a:t>Big Data/Financial Technology</a:t>
            </a:r>
          </a:p>
          <a:p>
            <a:r>
              <a:rPr lang="en-US" dirty="0" smtClean="0"/>
              <a:t>Optimization</a:t>
            </a:r>
          </a:p>
          <a:p>
            <a:r>
              <a:rPr lang="en-US" dirty="0" smtClean="0"/>
              <a:t>Simulation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23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Data Analyst Job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92696" y="4585831"/>
            <a:ext cx="4529328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Sloan Kettering is a medical research center!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95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Finance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Pricing Models</a:t>
            </a:r>
          </a:p>
          <a:p>
            <a:pPr lvl="1"/>
            <a:r>
              <a:rPr lang="en-US" dirty="0" smtClean="0"/>
              <a:t>Equity Derivatives (Local Volatility Models, Stochastic Volatility Models)</a:t>
            </a:r>
          </a:p>
          <a:p>
            <a:pPr lvl="1"/>
            <a:r>
              <a:rPr lang="en-US" dirty="0" smtClean="0"/>
              <a:t>Variance Derivatives</a:t>
            </a:r>
          </a:p>
          <a:p>
            <a:pPr lvl="1"/>
            <a:r>
              <a:rPr lang="en-US" dirty="0" smtClean="0"/>
              <a:t>Commodity and Interest-rate Derivatives</a:t>
            </a:r>
          </a:p>
          <a:p>
            <a:r>
              <a:rPr lang="en-US" dirty="0" smtClean="0"/>
              <a:t>High-frequency Trading</a:t>
            </a:r>
          </a:p>
          <a:p>
            <a:pPr lvl="1"/>
            <a:r>
              <a:rPr lang="en-US" dirty="0" smtClean="0"/>
              <a:t>Market Microstructure</a:t>
            </a:r>
          </a:p>
          <a:p>
            <a:pPr lvl="1"/>
            <a:r>
              <a:rPr lang="en-US" dirty="0" smtClean="0"/>
              <a:t>Data Mining</a:t>
            </a:r>
          </a:p>
          <a:p>
            <a:r>
              <a:rPr lang="en-US" dirty="0" smtClean="0"/>
              <a:t>Risk Management</a:t>
            </a:r>
          </a:p>
          <a:p>
            <a:pPr lvl="1"/>
            <a:r>
              <a:rPr lang="en-US" dirty="0" smtClean="0"/>
              <a:t>Systemic Risk</a:t>
            </a:r>
          </a:p>
          <a:p>
            <a:pPr lvl="1"/>
            <a:r>
              <a:rPr lang="en-US" dirty="0" smtClean="0"/>
              <a:t>Credit Risk</a:t>
            </a:r>
          </a:p>
          <a:p>
            <a:r>
              <a:rPr lang="en-US" dirty="0" smtClean="0"/>
              <a:t>Quantitative Portfolio Management</a:t>
            </a:r>
          </a:p>
          <a:p>
            <a:pPr lvl="1"/>
            <a:r>
              <a:rPr lang="en-US" dirty="0" smtClean="0"/>
              <a:t>Hedge Fund Replication</a:t>
            </a:r>
          </a:p>
          <a:p>
            <a:pPr lvl="1"/>
            <a:r>
              <a:rPr lang="en-US" dirty="0" smtClean="0"/>
              <a:t>Pension Fund Management</a:t>
            </a:r>
          </a:p>
          <a:p>
            <a:r>
              <a:rPr lang="en-US" dirty="0" smtClean="0"/>
              <a:t>And more…</a:t>
            </a:r>
            <a:endParaRPr lang="en-US" dirty="0"/>
          </a:p>
        </p:txBody>
      </p:sp>
      <p:pic>
        <p:nvPicPr>
          <p:cNvPr id="6146" name="Picture 2" descr="http://m.c.lnkd.licdn.com/mpr/mpr/p/7/005/09e/13f/223cf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16595"/>
            <a:ext cx="5181600" cy="296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61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Vision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Are you ready to compete in fierce global market?</a:t>
            </a:r>
          </a:p>
          <a:p>
            <a:pPr lvl="1"/>
            <a:r>
              <a:rPr lang="en-US" dirty="0" smtClean="0"/>
              <a:t>Eastern Asia</a:t>
            </a:r>
          </a:p>
          <a:p>
            <a:pPr lvl="1"/>
            <a:r>
              <a:rPr lang="en-US" dirty="0" smtClean="0"/>
              <a:t>US</a:t>
            </a:r>
          </a:p>
          <a:p>
            <a:pPr lvl="1"/>
            <a:r>
              <a:rPr lang="en-US" dirty="0" smtClean="0"/>
              <a:t>Europe</a:t>
            </a:r>
          </a:p>
          <a:p>
            <a:pPr lvl="1"/>
            <a:r>
              <a:rPr lang="en-US" dirty="0" smtClean="0"/>
              <a:t>Middle East</a:t>
            </a:r>
          </a:p>
          <a:p>
            <a:r>
              <a:rPr lang="en-US" dirty="0" smtClean="0"/>
              <a:t>Are you ready to position yourself in fast-pace </a:t>
            </a:r>
            <a:r>
              <a:rPr lang="en-US" dirty="0" err="1" smtClean="0"/>
              <a:t>FinTech</a:t>
            </a:r>
            <a:r>
              <a:rPr lang="en-US" dirty="0" smtClean="0"/>
              <a:t> environment?</a:t>
            </a:r>
          </a:p>
          <a:p>
            <a:r>
              <a:rPr lang="en-US" dirty="0" smtClean="0"/>
              <a:t>Are you ready to take on more responsivities to lead people and create opportunities?  </a:t>
            </a:r>
            <a:endParaRPr lang="en-US" dirty="0"/>
          </a:p>
        </p:txBody>
      </p:sp>
      <p:pic>
        <p:nvPicPr>
          <p:cNvPr id="7176" name="Picture 8" descr="http://www.al-rashedgroup.com/slides/13191004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81511"/>
            <a:ext cx="5181600" cy="203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34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dirty="0" smtClean="0"/>
              <a:t>Peter Lin, Ph.D.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Industry Professor</a:t>
            </a:r>
          </a:p>
          <a:p>
            <a:pPr marL="457200" lvl="1" indent="0">
              <a:buNone/>
            </a:pPr>
            <a:r>
              <a:rPr lang="en-US" dirty="0" smtClean="0"/>
              <a:t>Stevens Institute of Technology</a:t>
            </a:r>
          </a:p>
          <a:p>
            <a:pPr marL="457200" lvl="1" indent="0">
              <a:buNone/>
            </a:pPr>
            <a:r>
              <a:rPr lang="en-US" dirty="0" smtClean="0"/>
              <a:t>Financial Engineering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Managing Director </a:t>
            </a:r>
          </a:p>
          <a:p>
            <a:pPr marL="457200" lvl="1" indent="0">
              <a:buNone/>
            </a:pPr>
            <a:r>
              <a:rPr lang="en-US" dirty="0" smtClean="0"/>
              <a:t>Gamma Paradigm Capital/Gamma Paradigm Analytics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>
                <a:hlinkClick r:id="rId2"/>
              </a:rPr>
              <a:t>peter.lin@stevens.edu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1 (201) 216-3706</a:t>
            </a:r>
          </a:p>
          <a:p>
            <a:pPr marL="457200" lvl="1" indent="0">
              <a:buNone/>
            </a:pPr>
            <a:r>
              <a:rPr lang="en-US" dirty="0" smtClean="0"/>
              <a:t>1 Castle Point Terrace</a:t>
            </a:r>
          </a:p>
          <a:p>
            <a:pPr marL="457200" lvl="1" indent="0">
              <a:buNone/>
            </a:pPr>
            <a:r>
              <a:rPr lang="en-US" dirty="0" smtClean="0"/>
              <a:t>Hoboken, NJ 07030,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07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BS from NTU CSIE</a:t>
            </a:r>
          </a:p>
          <a:p>
            <a:r>
              <a:rPr lang="en-US" dirty="0" smtClean="0"/>
              <a:t>MS from Columbia CS</a:t>
            </a:r>
          </a:p>
          <a:p>
            <a:r>
              <a:rPr lang="en-US" dirty="0" smtClean="0"/>
              <a:t>PhD from Johns Hopkins Applied Math &amp; Statistics </a:t>
            </a:r>
            <a:endParaRPr lang="en-US" dirty="0"/>
          </a:p>
        </p:txBody>
      </p:sp>
      <p:pic>
        <p:nvPicPr>
          <p:cNvPr id="3074" name="Picture 2" descr="http://www.roughguides.com/wp-content/uploads/2012/09/159714099-1680x4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18919"/>
            <a:ext cx="890587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upload.wikimedia.org/wikipedia/commons/a/a1/Statue_of_Liberty_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864" y="644272"/>
            <a:ext cx="2904720" cy="401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71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I get into the field?</a:t>
            </a:r>
            <a:endParaRPr lang="en-US" dirty="0"/>
          </a:p>
        </p:txBody>
      </p:sp>
      <p:pic>
        <p:nvPicPr>
          <p:cNvPr id="4098" name="Picture 2" descr="http://content.edupristine.com/images/ca/oc_course/qfm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3" b="280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School -&gt; Project -&gt; Internship -&gt; Profession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Follow my passion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Work hard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Plan Smart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Just do it!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0368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Education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MS in Financial Engineering</a:t>
            </a:r>
          </a:p>
          <a:p>
            <a:pPr lvl="1"/>
            <a:r>
              <a:rPr lang="en-US" dirty="0" smtClean="0"/>
              <a:t>Curriculum</a:t>
            </a:r>
          </a:p>
          <a:p>
            <a:pPr lvl="1"/>
            <a:r>
              <a:rPr lang="en-US" dirty="0" smtClean="0"/>
              <a:t>Job Placement</a:t>
            </a:r>
          </a:p>
          <a:p>
            <a:pPr lvl="1"/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Alumni</a:t>
            </a:r>
          </a:p>
          <a:p>
            <a:pPr lvl="1"/>
            <a:r>
              <a:rPr lang="en-US" dirty="0" smtClean="0"/>
              <a:t>Cost</a:t>
            </a:r>
          </a:p>
          <a:p>
            <a:r>
              <a:rPr lang="en-US" dirty="0" smtClean="0"/>
              <a:t>Doctoral</a:t>
            </a:r>
          </a:p>
          <a:p>
            <a:pPr lvl="1"/>
            <a:r>
              <a:rPr lang="en-US" dirty="0" smtClean="0"/>
              <a:t>Research Advisor</a:t>
            </a:r>
          </a:p>
          <a:p>
            <a:pPr lvl="1"/>
            <a:r>
              <a:rPr lang="en-US" dirty="0" smtClean="0"/>
              <a:t>Funding</a:t>
            </a:r>
          </a:p>
          <a:p>
            <a:pPr lvl="1"/>
            <a:r>
              <a:rPr lang="en-US" dirty="0" smtClean="0"/>
              <a:t>Location</a:t>
            </a:r>
            <a:endParaRPr lang="en-US" dirty="0"/>
          </a:p>
        </p:txBody>
      </p:sp>
      <p:pic>
        <p:nvPicPr>
          <p:cNvPr id="8194" name="Picture 2" descr="http://www.stevens.edu/fsc/sites/fsc/files/slide1_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4126"/>
            <a:ext cx="5181600" cy="170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stevens.edu/fsc/sites/fsc/files/slid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76" y="4001294"/>
            <a:ext cx="5232261" cy="172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80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Quantitative Finance Career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96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Example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6176" y="2985631"/>
            <a:ext cx="4529328" cy="20313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Strong Academic Background in a relevant field. Computer science, Physics or Mathematics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Strong Programming Skills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Knowledge of Financial Mathematics (preferred)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Programming experience in finance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19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Example 2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6176" y="2409559"/>
            <a:ext cx="4529328" cy="34163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- A </a:t>
            </a:r>
            <a:r>
              <a:rPr lang="en-US" dirty="0"/>
              <a:t>bachelor’s, master’s, or PhD degree in computer science, mathematics, or a hard-science from a top university.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- An </a:t>
            </a:r>
            <a:r>
              <a:rPr lang="en-US" dirty="0"/>
              <a:t>advanced degree in computer science is a plus.</a:t>
            </a:r>
          </a:p>
          <a:p>
            <a:r>
              <a:rPr lang="en-US" dirty="0" smtClean="0"/>
              <a:t> - Experience </a:t>
            </a:r>
            <a:r>
              <a:rPr lang="en-US" dirty="0"/>
              <a:t>with scientific computing, algorithm development, or pattern recognition.</a:t>
            </a:r>
          </a:p>
          <a:p>
            <a:r>
              <a:rPr lang="en-US" dirty="0" smtClean="0"/>
              <a:t> - A </a:t>
            </a:r>
            <a:r>
              <a:rPr lang="en-US" dirty="0"/>
              <a:t>background in developing high-performance, multi-threaded applications.</a:t>
            </a:r>
          </a:p>
          <a:p>
            <a:r>
              <a:rPr lang="en-US" dirty="0" smtClean="0"/>
              <a:t> - Strong </a:t>
            </a:r>
            <a:r>
              <a:rPr lang="en-US" dirty="0"/>
              <a:t>programming skills (Java, C, or C++) &amp; scripting languages (Perl, Python, UNIX shell).</a:t>
            </a:r>
          </a:p>
        </p:txBody>
      </p:sp>
    </p:spTree>
    <p:extLst>
      <p:ext uri="{BB962C8B-B14F-4D97-AF65-F5344CB8AC3E}">
        <p14:creationId xmlns:p14="http://schemas.microsoft.com/office/powerpoint/2010/main" val="90680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need?</a:t>
            </a:r>
            <a:endParaRPr lang="en-US" dirty="0"/>
          </a:p>
        </p:txBody>
      </p:sp>
      <p:pic>
        <p:nvPicPr>
          <p:cNvPr id="5124" name="Picture 4" descr="http://www.marketoracle.co.uk/images/mauldin_20_11_07a.g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6" b="1801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Math</a:t>
            </a:r>
          </a:p>
          <a:p>
            <a:r>
              <a:rPr lang="en-US" dirty="0" smtClean="0"/>
              <a:t>Programming</a:t>
            </a:r>
          </a:p>
          <a:p>
            <a:r>
              <a:rPr lang="en-US" dirty="0" smtClean="0"/>
              <a:t>Finance</a:t>
            </a:r>
          </a:p>
          <a:p>
            <a:r>
              <a:rPr lang="en-US" dirty="0" smtClean="0"/>
              <a:t>And?</a:t>
            </a:r>
          </a:p>
          <a:p>
            <a:pPr lvl="1"/>
            <a:r>
              <a:rPr lang="en-US" dirty="0" smtClean="0"/>
              <a:t>English, Japanese, French, Spanish</a:t>
            </a:r>
          </a:p>
          <a:p>
            <a:pPr lvl="1"/>
            <a:r>
              <a:rPr lang="en-US" dirty="0" smtClean="0"/>
              <a:t>Social Skills</a:t>
            </a:r>
          </a:p>
          <a:p>
            <a:pPr lvl="1"/>
            <a:r>
              <a:rPr lang="en-US" dirty="0" smtClean="0"/>
              <a:t>Collaborative Personality</a:t>
            </a:r>
          </a:p>
          <a:p>
            <a:pPr lvl="1"/>
            <a:r>
              <a:rPr lang="en-US" dirty="0" smtClean="0"/>
              <a:t>Leadership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16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lifestyle?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Trader</a:t>
            </a:r>
          </a:p>
          <a:p>
            <a:pPr lvl="1"/>
            <a:r>
              <a:rPr lang="en-US" dirty="0" smtClean="0"/>
              <a:t>Risk Taker</a:t>
            </a:r>
          </a:p>
          <a:p>
            <a:r>
              <a:rPr lang="en-US" dirty="0" smtClean="0"/>
              <a:t>Sales &amp; Broker</a:t>
            </a:r>
          </a:p>
          <a:p>
            <a:pPr lvl="1"/>
            <a:r>
              <a:rPr lang="en-US" dirty="0" smtClean="0"/>
              <a:t>Deal Maker</a:t>
            </a:r>
          </a:p>
          <a:p>
            <a:r>
              <a:rPr lang="en-US" dirty="0" smtClean="0"/>
              <a:t>Quant</a:t>
            </a:r>
          </a:p>
          <a:p>
            <a:pPr lvl="1"/>
            <a:r>
              <a:rPr lang="en-US" dirty="0" smtClean="0"/>
              <a:t>Problem Solver</a:t>
            </a:r>
            <a:endParaRPr lang="en-US" dirty="0"/>
          </a:p>
        </p:txBody>
      </p:sp>
      <p:pic>
        <p:nvPicPr>
          <p:cNvPr id="1026" name="Picture 2" descr="http://i.dailymail.co.uk/i/pix/2012/02/27/article-2107285-0F0F4D4200000578-38_468x4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69" y="1825625"/>
            <a:ext cx="447566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ames Simons 2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4510088"/>
            <a:ext cx="23812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dn.totalfratmove.com/wp-content/uploads/2014/07/02a051a7a1277effce60eaaa58a1ab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685" y="2102662"/>
            <a:ext cx="2773282" cy="155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29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446</Words>
  <Application>Microsoft Office PowerPoint</Application>
  <PresentationFormat>Widescreen</PresentationFormat>
  <Paragraphs>124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Quantitative Finance Career: Now and Beyond</vt:lpstr>
      <vt:lpstr>My Background</vt:lpstr>
      <vt:lpstr>How did I get into the field?</vt:lpstr>
      <vt:lpstr>US Education</vt:lpstr>
      <vt:lpstr>Now</vt:lpstr>
      <vt:lpstr>Job Example 1</vt:lpstr>
      <vt:lpstr>Job Example 2</vt:lpstr>
      <vt:lpstr>What do you need?</vt:lpstr>
      <vt:lpstr>What’s the lifestyle?</vt:lpstr>
      <vt:lpstr>Career Path</vt:lpstr>
      <vt:lpstr>and beyond…</vt:lpstr>
      <vt:lpstr>Quantitative Finance</vt:lpstr>
      <vt:lpstr>New Skill Sets</vt:lpstr>
      <vt:lpstr>Financial Data Analyst Job</vt:lpstr>
      <vt:lpstr>Quantitative Finance Research</vt:lpstr>
      <vt:lpstr>Global Vision</vt:lpstr>
      <vt:lpstr>Questions?</vt:lpstr>
    </vt:vector>
  </TitlesOfParts>
  <Company>Windows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Lin</dc:creator>
  <cp:lastModifiedBy>Peter Lin</cp:lastModifiedBy>
  <cp:revision>18</cp:revision>
  <dcterms:created xsi:type="dcterms:W3CDTF">2015-09-21T06:11:49Z</dcterms:created>
  <dcterms:modified xsi:type="dcterms:W3CDTF">2015-09-22T00:04:01Z</dcterms:modified>
</cp:coreProperties>
</file>